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903" r:id="rId3"/>
    <p:sldId id="902" r:id="rId4"/>
    <p:sldId id="909" r:id="rId5"/>
    <p:sldId id="913" r:id="rId6"/>
    <p:sldId id="914" r:id="rId7"/>
    <p:sldId id="910" r:id="rId8"/>
    <p:sldId id="915" r:id="rId9"/>
    <p:sldId id="911" r:id="rId10"/>
    <p:sldId id="917" r:id="rId11"/>
    <p:sldId id="918" r:id="rId12"/>
    <p:sldId id="907" r:id="rId13"/>
    <p:sldId id="916" r:id="rId14"/>
  </p:sldIdLst>
  <p:sldSz cx="9144000" cy="6858000" type="screen4x3"/>
  <p:notesSz cx="6867525" cy="9993313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8">
          <p15:clr>
            <a:srgbClr val="A4A3A4"/>
          </p15:clr>
        </p15:guide>
        <p15:guide id="2" pos="2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CDB"/>
    <a:srgbClr val="E9EDF4"/>
    <a:srgbClr val="C8007E"/>
    <a:srgbClr val="1A6199"/>
    <a:srgbClr val="62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2478" autoAdjust="0"/>
  </p:normalViewPr>
  <p:slideViewPr>
    <p:cSldViewPr>
      <p:cViewPr varScale="1">
        <p:scale>
          <a:sx n="93" d="100"/>
          <a:sy n="93" d="100"/>
        </p:scale>
        <p:origin x="24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8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32" y="-102"/>
      </p:cViewPr>
      <p:guideLst>
        <p:guide orient="horz" pos="3148"/>
        <p:guide pos="216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928" cy="499666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0008" y="0"/>
            <a:ext cx="2975928" cy="499666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91913"/>
            <a:ext cx="2975928" cy="499666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0008" y="9491913"/>
            <a:ext cx="2975928" cy="499666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F88E3B30-23A5-48F2-8AC5-B7F3AD7C40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67568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928" cy="499666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0008" y="0"/>
            <a:ext cx="2975928" cy="499666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49300"/>
            <a:ext cx="4997450" cy="3748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753" y="4746824"/>
            <a:ext cx="5494020" cy="4496991"/>
          </a:xfrm>
          <a:prstGeom prst="rect">
            <a:avLst/>
          </a:prstGeom>
        </p:spPr>
        <p:txBody>
          <a:bodyPr vert="horz" lIns="96341" tIns="48171" rIns="96341" bIns="48171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1913"/>
            <a:ext cx="2975928" cy="499666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0008" y="9491913"/>
            <a:ext cx="2975928" cy="499666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FE3F8480-B6E8-49C3-8961-9481020972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44906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F8480-B6E8-49C3-8961-94810209727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84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F8480-B6E8-49C3-8961-94810209727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9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F8480-B6E8-49C3-8961-94810209727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8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F8480-B6E8-49C3-8961-94810209727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029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2400"/>
            </a:lvl1pPr>
            <a:lvl2pPr>
              <a:spcBef>
                <a:spcPts val="800"/>
              </a:spcBef>
              <a:defRPr sz="2000"/>
            </a:lvl2pPr>
            <a:lvl3pPr>
              <a:spcBef>
                <a:spcPts val="800"/>
              </a:spcBef>
              <a:defRPr sz="1800"/>
            </a:lvl3pPr>
            <a:lvl4pPr>
              <a:spcBef>
                <a:spcPts val="800"/>
              </a:spcBef>
              <a:defRPr sz="1600"/>
            </a:lvl4pPr>
            <a:lvl5pPr>
              <a:spcBef>
                <a:spcPts val="80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6858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772400" y="6356350"/>
            <a:ext cx="1066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0" cap="none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6356350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28600" y="990600"/>
            <a:ext cx="86868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b="1" kern="1200" baseline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NbS</a:t>
            </a:r>
            <a:r>
              <a:rPr lang="en-US" altLang="ko-KR" dirty="0"/>
              <a:t> </a:t>
            </a:r>
            <a:r>
              <a:rPr lang="ko-KR" altLang="en-US" dirty="0"/>
              <a:t>논문 분석 결과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추가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2590800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2022.12.06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장은조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이기용</a:t>
            </a:r>
            <a:endParaRPr lang="en-US" altLang="ko-KR" sz="24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Data Intelligence Lab.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Division of Computer Science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Sookmyung Women’s University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4" descr="File:Sookmyung wu emblem.png">
            <a:extLst>
              <a:ext uri="{FF2B5EF4-FFF2-40B4-BE49-F238E27FC236}">
                <a16:creationId xmlns:a16="http://schemas.microsoft.com/office/drawing/2014/main" id="{9C8713D8-47CB-46A7-BA39-35C25B6F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23" y="180578"/>
            <a:ext cx="584553" cy="6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5D96B-FDF0-42C1-8A48-0FC7FE6D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261631"/>
            <a:ext cx="1447799" cy="34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F572F-7159-42DF-BC71-11D59A7C2D13}"/>
              </a:ext>
            </a:extLst>
          </p:cNvPr>
          <p:cNvSpPr txBox="1"/>
          <p:nvPr/>
        </p:nvSpPr>
        <p:spPr>
          <a:xfrm>
            <a:off x="838200" y="5334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DIVISION OF COMPUTER SCIENCE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C2FA5012-8C2A-45A3-990E-91EC36569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195389"/>
            <a:ext cx="2521127" cy="67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4A416-D5CD-4A48-8B86-D503F6947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="1" dirty="0" err="1"/>
              <a:t>토픽별</a:t>
            </a:r>
            <a:r>
              <a:rPr lang="ko-KR" altLang="en-US" b="1" dirty="0"/>
              <a:t> </a:t>
            </a:r>
            <a:r>
              <a:rPr lang="ko-KR" altLang="en-US" b="1" dirty="0" err="1"/>
              <a:t>중심성</a:t>
            </a:r>
            <a:r>
              <a:rPr lang="ko-KR" altLang="en-US" b="1" dirty="0"/>
              <a:t> 분석 결과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/>
            <a:r>
              <a:rPr lang="en-US" altLang="ko-KR" sz="2000" b="1" dirty="0"/>
              <a:t>Observations</a:t>
            </a:r>
          </a:p>
          <a:p>
            <a:pPr lvl="1"/>
            <a:r>
              <a:rPr lang="ko-KR" altLang="en-US" dirty="0"/>
              <a:t>두 </a:t>
            </a:r>
            <a:r>
              <a:rPr lang="ko-KR" altLang="en-US" dirty="0" err="1"/>
              <a:t>중심성</a:t>
            </a:r>
            <a:r>
              <a:rPr lang="ko-KR" altLang="en-US" dirty="0"/>
              <a:t> 모두 상위권인 토픽 </a:t>
            </a:r>
            <a:r>
              <a:rPr lang="en-US" altLang="ko-KR" dirty="0"/>
              <a:t>4,8,12,15 </a:t>
            </a:r>
            <a:r>
              <a:rPr lang="ko-KR" altLang="en-US" dirty="0"/>
              <a:t>▶수자원 관련 토픽</a:t>
            </a:r>
            <a:endParaRPr lang="en-US" altLang="ko-KR" dirty="0"/>
          </a:p>
          <a:p>
            <a:pPr lvl="1"/>
            <a:r>
              <a:rPr lang="ko-KR" altLang="en-US" dirty="0"/>
              <a:t>연결중심성만 상위권인 토픽 </a:t>
            </a:r>
            <a:r>
              <a:rPr lang="en-US" altLang="ko-KR" dirty="0"/>
              <a:t>1 </a:t>
            </a:r>
            <a:r>
              <a:rPr lang="ko-KR" altLang="en-US" dirty="0"/>
              <a:t>▶해양 관련 토픽</a:t>
            </a:r>
            <a:endParaRPr lang="en-US" altLang="ko-KR" dirty="0"/>
          </a:p>
          <a:p>
            <a:pPr lvl="1"/>
            <a:r>
              <a:rPr lang="ko-KR" altLang="en-US" dirty="0"/>
              <a:t>매개중심성만 상위권인 토픽 </a:t>
            </a:r>
            <a:r>
              <a:rPr lang="en-US" altLang="ko-KR" dirty="0"/>
              <a:t>2 </a:t>
            </a:r>
            <a:r>
              <a:rPr lang="ko-KR" altLang="en-US" dirty="0"/>
              <a:t>▶산림 관련 토픽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err="1"/>
              <a:t>NbS</a:t>
            </a:r>
            <a:r>
              <a:rPr lang="en-US" altLang="ko-KR" dirty="0"/>
              <a:t> </a:t>
            </a:r>
            <a:r>
              <a:rPr lang="ko-KR" altLang="en-US" dirty="0"/>
              <a:t>분야의 세부주제 그룹을 연결해주는 힘이 강한 토픽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EB11F3-DF60-46D6-8028-53BDA3EE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토픽모델링 네트워크 분석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7BB71-B5E7-42F9-8F88-02E3D44DA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9FA0631-4DE3-4128-85D7-FE6F0E23B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75286"/>
              </p:ext>
            </p:extLst>
          </p:nvPr>
        </p:nvGraphicFramePr>
        <p:xfrm>
          <a:off x="996315" y="1828800"/>
          <a:ext cx="715137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7742">
                  <a:extLst>
                    <a:ext uri="{9D8B030D-6E8A-4147-A177-3AD203B41FA5}">
                      <a16:colId xmlns:a16="http://schemas.microsoft.com/office/drawing/2014/main" val="1360711123"/>
                    </a:ext>
                  </a:extLst>
                </a:gridCol>
                <a:gridCol w="1378268">
                  <a:extLst>
                    <a:ext uri="{9D8B030D-6E8A-4147-A177-3AD203B41FA5}">
                      <a16:colId xmlns:a16="http://schemas.microsoft.com/office/drawing/2014/main" val="2678793894"/>
                    </a:ext>
                  </a:extLst>
                </a:gridCol>
                <a:gridCol w="1378268">
                  <a:extLst>
                    <a:ext uri="{9D8B030D-6E8A-4147-A177-3AD203B41FA5}">
                      <a16:colId xmlns:a16="http://schemas.microsoft.com/office/drawing/2014/main" val="1993712334"/>
                    </a:ext>
                  </a:extLst>
                </a:gridCol>
                <a:gridCol w="2137092">
                  <a:extLst>
                    <a:ext uri="{9D8B030D-6E8A-4147-A177-3AD203B41FA5}">
                      <a16:colId xmlns:a16="http://schemas.microsoft.com/office/drawing/2014/main" val="241073426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중심성</a:t>
                      </a:r>
                      <a:r>
                        <a:rPr lang="ko-KR" altLang="en-US" b="1" dirty="0"/>
                        <a:t> 상위 토픽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중심성</a:t>
                      </a:r>
                      <a:r>
                        <a:rPr lang="ko-KR" altLang="en-US" b="1" dirty="0"/>
                        <a:t> 하위 토픽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294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연결중심성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매개중심성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연결중심성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매개중심성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262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4,8,12,15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5,9,10,16,19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8349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104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20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4A416-D5CD-4A48-8B86-D503F6947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600" b="1" dirty="0" err="1"/>
              <a:t>토픽별</a:t>
            </a:r>
            <a:r>
              <a:rPr lang="ko-KR" altLang="en-US" sz="2600" b="1" dirty="0"/>
              <a:t> </a:t>
            </a:r>
            <a:r>
              <a:rPr lang="ko-KR" altLang="en-US" sz="2600" b="1" dirty="0" err="1"/>
              <a:t>중심성</a:t>
            </a:r>
            <a:r>
              <a:rPr lang="ko-KR" altLang="en-US" sz="2600" b="1" dirty="0"/>
              <a:t> 분석 결과</a:t>
            </a:r>
            <a:endParaRPr lang="en-US" altLang="ko-KR" sz="26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/>
            <a:r>
              <a:rPr lang="en-US" altLang="ko-KR" sz="2200" b="1" dirty="0"/>
              <a:t>Observations</a:t>
            </a:r>
          </a:p>
          <a:p>
            <a:pPr lvl="1"/>
            <a:r>
              <a:rPr lang="ko-KR" altLang="en-US" sz="2200" dirty="0"/>
              <a:t>두 </a:t>
            </a:r>
            <a:r>
              <a:rPr lang="ko-KR" altLang="en-US" sz="2200" dirty="0" err="1"/>
              <a:t>중심성</a:t>
            </a:r>
            <a:r>
              <a:rPr lang="ko-KR" altLang="en-US" sz="2200" dirty="0"/>
              <a:t> 모두 하위권인 토픽 </a:t>
            </a:r>
            <a:r>
              <a:rPr lang="en-US" altLang="ko-KR" sz="2200" dirty="0"/>
              <a:t>5,9,10,16,19</a:t>
            </a:r>
          </a:p>
          <a:p>
            <a:pPr lvl="1"/>
            <a:r>
              <a:rPr lang="ko-KR" altLang="en-US" sz="2200" dirty="0"/>
              <a:t>연결중심성만 하위권인 토픽 </a:t>
            </a:r>
            <a:r>
              <a:rPr lang="en-US" altLang="ko-KR" sz="2200" dirty="0"/>
              <a:t>17</a:t>
            </a:r>
          </a:p>
          <a:p>
            <a:pPr lvl="1"/>
            <a:r>
              <a:rPr lang="ko-KR" altLang="en-US" sz="2200" dirty="0"/>
              <a:t>매개중심성만 하위권인 토픽 </a:t>
            </a:r>
            <a:r>
              <a:rPr lang="en-US" altLang="ko-KR" sz="2200" dirty="0"/>
              <a:t>6 </a:t>
            </a:r>
          </a:p>
          <a:p>
            <a:pPr lvl="2" algn="just"/>
            <a:r>
              <a:rPr lang="en-US" altLang="ko-KR" sz="2200" dirty="0"/>
              <a:t> </a:t>
            </a:r>
            <a:r>
              <a:rPr lang="en-US" altLang="ko-KR" sz="2200" dirty="0" err="1"/>
              <a:t>NbS</a:t>
            </a:r>
            <a:r>
              <a:rPr lang="en-US" altLang="ko-KR" sz="2200" dirty="0"/>
              <a:t> </a:t>
            </a:r>
            <a:r>
              <a:rPr lang="ko-KR" altLang="en-US" sz="2200" dirty="0"/>
              <a:t>분야의 다른 세부주제와 연결되지 못하고 개별적으로 연결되고 있음을 나타냄</a:t>
            </a:r>
            <a:r>
              <a:rPr lang="en-US" altLang="ko-KR" sz="22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EB11F3-DF60-46D6-8028-53BDA3EE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토픽모델링 네트워크 분석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7BB71-B5E7-42F9-8F88-02E3D44DA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9FA0631-4DE3-4128-85D7-FE6F0E23B441}"/>
              </a:ext>
            </a:extLst>
          </p:cNvPr>
          <p:cNvGraphicFramePr>
            <a:graphicFrameLocks noGrp="1"/>
          </p:cNvGraphicFramePr>
          <p:nvPr/>
        </p:nvGraphicFramePr>
        <p:xfrm>
          <a:off x="996315" y="1828800"/>
          <a:ext cx="715137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7742">
                  <a:extLst>
                    <a:ext uri="{9D8B030D-6E8A-4147-A177-3AD203B41FA5}">
                      <a16:colId xmlns:a16="http://schemas.microsoft.com/office/drawing/2014/main" val="1360711123"/>
                    </a:ext>
                  </a:extLst>
                </a:gridCol>
                <a:gridCol w="1378268">
                  <a:extLst>
                    <a:ext uri="{9D8B030D-6E8A-4147-A177-3AD203B41FA5}">
                      <a16:colId xmlns:a16="http://schemas.microsoft.com/office/drawing/2014/main" val="2678793894"/>
                    </a:ext>
                  </a:extLst>
                </a:gridCol>
                <a:gridCol w="1378268">
                  <a:extLst>
                    <a:ext uri="{9D8B030D-6E8A-4147-A177-3AD203B41FA5}">
                      <a16:colId xmlns:a16="http://schemas.microsoft.com/office/drawing/2014/main" val="1993712334"/>
                    </a:ext>
                  </a:extLst>
                </a:gridCol>
                <a:gridCol w="2137092">
                  <a:extLst>
                    <a:ext uri="{9D8B030D-6E8A-4147-A177-3AD203B41FA5}">
                      <a16:colId xmlns:a16="http://schemas.microsoft.com/office/drawing/2014/main" val="241073426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중심성</a:t>
                      </a:r>
                      <a:r>
                        <a:rPr lang="ko-KR" altLang="en-US" b="1" dirty="0"/>
                        <a:t> 상위 토픽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중심성</a:t>
                      </a:r>
                      <a:r>
                        <a:rPr lang="ko-KR" altLang="en-US" b="1" dirty="0"/>
                        <a:t> 하위 토픽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294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연결중심성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매개중심성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연결중심성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매개중심성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262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4,8,12,15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5,9,10,16,19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8349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0104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546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6EE1E3-49E9-4EC2-9F0A-4D699030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199"/>
            <a:ext cx="8534400" cy="5137151"/>
          </a:xfrm>
        </p:spPr>
        <p:txBody>
          <a:bodyPr>
            <a:normAutofit/>
          </a:bodyPr>
          <a:lstStyle/>
          <a:p>
            <a:r>
              <a:rPr lang="ko-KR" altLang="en-US" b="1" dirty="0"/>
              <a:t>토픽 네트워크 분석 방법</a:t>
            </a:r>
            <a:endParaRPr lang="en-US" altLang="ko-KR" b="1" dirty="0"/>
          </a:p>
          <a:p>
            <a:pPr lvl="1"/>
            <a:r>
              <a:rPr lang="ko-KR" altLang="en-US" sz="1600" dirty="0"/>
              <a:t>각 토픽의 세부 주제를 나타내기 위해 해당 토픽을 대표하는 </a:t>
            </a:r>
            <a:r>
              <a:rPr lang="en-US" altLang="ko-KR" sz="1600" dirty="0"/>
              <a:t>10</a:t>
            </a:r>
            <a:r>
              <a:rPr lang="ko-KR" altLang="en-US" sz="1600" dirty="0"/>
              <a:t>개 단어 추출 </a:t>
            </a:r>
            <a:endParaRPr lang="en-US" altLang="ko-KR" sz="1600" dirty="0"/>
          </a:p>
          <a:p>
            <a:pPr lvl="1"/>
            <a:r>
              <a:rPr lang="ko-KR" altLang="en-US" sz="1600" dirty="0"/>
              <a:t>각 </a:t>
            </a:r>
            <a:r>
              <a:rPr lang="ko-KR" altLang="en-US" sz="1600" dirty="0" err="1"/>
              <a:t>토픽별</a:t>
            </a:r>
            <a:r>
              <a:rPr lang="ko-KR" altLang="en-US" sz="1600" dirty="0"/>
              <a:t> 키워드 </a:t>
            </a:r>
            <a:r>
              <a:rPr lang="en-US" altLang="ko-KR" sz="1600" dirty="0"/>
              <a:t>10</a:t>
            </a:r>
            <a:r>
              <a:rPr lang="ko-KR" altLang="en-US" sz="1600" dirty="0"/>
              <a:t>개 대상으로 </a:t>
            </a:r>
            <a:r>
              <a:rPr lang="en-US" altLang="ko-KR" sz="1600" dirty="0"/>
              <a:t>TF-IDF </a:t>
            </a:r>
            <a:r>
              <a:rPr lang="ko-KR" altLang="en-US" sz="1600" dirty="0"/>
              <a:t>구하기</a:t>
            </a:r>
            <a:endParaRPr lang="en-US" altLang="ko-KR" sz="1600" dirty="0"/>
          </a:p>
          <a:p>
            <a:pPr lvl="2">
              <a:buClr>
                <a:schemeClr val="tx1"/>
              </a:buClr>
            </a:pPr>
            <a:r>
              <a:rPr lang="ko-KR" altLang="en-US" sz="1400" b="1" dirty="0">
                <a:solidFill>
                  <a:srgbClr val="C00000"/>
                </a:solidFill>
              </a:rPr>
              <a:t>특정 토픽에만 출현한 단어의 </a:t>
            </a:r>
            <a:r>
              <a:rPr lang="en-US" altLang="ko-KR" sz="1400" b="1" dirty="0">
                <a:solidFill>
                  <a:srgbClr val="C00000"/>
                </a:solidFill>
              </a:rPr>
              <a:t>TF-IDF</a:t>
            </a:r>
            <a:r>
              <a:rPr lang="ko-KR" altLang="en-US" sz="1400" b="1" dirty="0">
                <a:solidFill>
                  <a:srgbClr val="C00000"/>
                </a:solidFill>
              </a:rPr>
              <a:t>의 값은 크다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  <a:p>
            <a:pPr lvl="2"/>
            <a:r>
              <a:rPr lang="ko-KR" altLang="en-US" sz="1400" dirty="0"/>
              <a:t>모든 토픽에 공통적으로 등장한 단어의 </a:t>
            </a:r>
            <a:r>
              <a:rPr lang="en-US" altLang="ko-KR" sz="1400" dirty="0"/>
              <a:t>TF-IDF</a:t>
            </a:r>
            <a:r>
              <a:rPr lang="ko-KR" altLang="en-US" sz="1400" dirty="0"/>
              <a:t>의 값은 작다</a:t>
            </a:r>
            <a:r>
              <a:rPr lang="en-US" altLang="ko-KR" sz="1400" dirty="0"/>
              <a:t>. </a:t>
            </a:r>
          </a:p>
          <a:p>
            <a:pPr lvl="2"/>
            <a:r>
              <a:rPr lang="en-US" altLang="ko-KR" sz="1400" dirty="0"/>
              <a:t>TF-IDF</a:t>
            </a:r>
            <a:r>
              <a:rPr lang="ko-KR" altLang="en-US" sz="1400" dirty="0"/>
              <a:t>의 값을 통해 각 토픽 통틀어 </a:t>
            </a:r>
            <a:r>
              <a:rPr lang="ko-KR" altLang="en-US" sz="1400" b="1" dirty="0">
                <a:solidFill>
                  <a:srgbClr val="C00000"/>
                </a:solidFill>
              </a:rPr>
              <a:t>해당 토픽을 대표할 수 있는 키워드들을 </a:t>
            </a:r>
            <a:r>
              <a:rPr lang="en-US" altLang="ko-KR" sz="1400" b="1" dirty="0">
                <a:solidFill>
                  <a:srgbClr val="C00000"/>
                </a:solidFill>
              </a:rPr>
              <a:t>TF-IDF</a:t>
            </a:r>
            <a:r>
              <a:rPr lang="ko-KR" altLang="en-US" sz="1400" b="1" dirty="0">
                <a:solidFill>
                  <a:srgbClr val="C00000"/>
                </a:solidFill>
              </a:rPr>
              <a:t>로 수치화  </a:t>
            </a:r>
            <a:r>
              <a:rPr lang="ko-KR" altLang="en-US" sz="1400" dirty="0"/>
              <a:t>할 수 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600" dirty="0"/>
              <a:t>TF-IDF</a:t>
            </a:r>
            <a:r>
              <a:rPr lang="ko-KR" altLang="en-US" sz="1600" dirty="0"/>
              <a:t> 기반 토픽 </a:t>
            </a:r>
            <a:r>
              <a:rPr lang="en-US" altLang="ko-KR" sz="1600" dirty="0"/>
              <a:t>X </a:t>
            </a:r>
            <a:r>
              <a:rPr lang="ko-KR" altLang="en-US" sz="1600" dirty="0"/>
              <a:t>단어 행렬로 코사인 유사도를 계산하여 토픽 간의 유사도를 산출</a:t>
            </a:r>
            <a:endParaRPr lang="en-US" altLang="ko-KR" sz="1600" dirty="0"/>
          </a:p>
          <a:p>
            <a:pPr lvl="2"/>
            <a:r>
              <a:rPr lang="en-US" altLang="ko-KR" sz="1400" dirty="0"/>
              <a:t>I</a:t>
            </a:r>
            <a:r>
              <a:rPr lang="ko-KR" altLang="en-US" sz="1400" dirty="0"/>
              <a:t>토픽과 </a:t>
            </a:r>
            <a:r>
              <a:rPr lang="en-US" altLang="ko-KR" sz="1400" dirty="0"/>
              <a:t>J</a:t>
            </a:r>
            <a:r>
              <a:rPr lang="ko-KR" altLang="en-US" sz="1400" dirty="0"/>
              <a:t>토픽의 </a:t>
            </a:r>
            <a:r>
              <a:rPr lang="ko-KR" altLang="en-US" sz="1400" b="1" dirty="0">
                <a:solidFill>
                  <a:srgbClr val="C00000"/>
                </a:solidFill>
              </a:rPr>
              <a:t>유사도가 높다 </a:t>
            </a:r>
            <a:r>
              <a:rPr lang="en-US" altLang="ko-KR" sz="1400" b="1" dirty="0">
                <a:solidFill>
                  <a:srgbClr val="C00000"/>
                </a:solidFill>
              </a:rPr>
              <a:t>&lt;&gt; </a:t>
            </a:r>
            <a:r>
              <a:rPr lang="ko-KR" altLang="en-US" sz="1400" b="1" dirty="0">
                <a:solidFill>
                  <a:srgbClr val="C00000"/>
                </a:solidFill>
              </a:rPr>
              <a:t>대표 키워드가 유사</a:t>
            </a:r>
            <a:r>
              <a:rPr lang="ko-KR" altLang="en-US" sz="1400" dirty="0"/>
              <a:t>하다</a:t>
            </a:r>
            <a:r>
              <a:rPr lang="en-US" altLang="ko-KR" sz="1400" dirty="0"/>
              <a:t>. </a:t>
            </a:r>
          </a:p>
          <a:p>
            <a:pPr lvl="1"/>
            <a:r>
              <a:rPr lang="ko-KR" altLang="en-US" sz="1600" dirty="0"/>
              <a:t>네트워크 구성</a:t>
            </a:r>
            <a:endParaRPr lang="en-US" altLang="ko-KR" sz="1600" dirty="0"/>
          </a:p>
          <a:p>
            <a:pPr lvl="2"/>
            <a:r>
              <a:rPr lang="en-US" altLang="ko-KR" sz="1400" dirty="0"/>
              <a:t>Node : </a:t>
            </a:r>
            <a:r>
              <a:rPr lang="ko-KR" altLang="en-US" sz="1400" dirty="0"/>
              <a:t>각 토픽 </a:t>
            </a:r>
            <a:r>
              <a:rPr lang="en-US" altLang="ko-KR" sz="1400" dirty="0"/>
              <a:t>(node1~node19)</a:t>
            </a:r>
          </a:p>
          <a:p>
            <a:pPr lvl="2"/>
            <a:r>
              <a:rPr lang="en-US" altLang="ko-KR" sz="1400" dirty="0"/>
              <a:t>Edge : </a:t>
            </a:r>
            <a:r>
              <a:rPr lang="ko-KR" altLang="en-US" sz="1400" dirty="0"/>
              <a:t>각 토픽간 코사인 유사도 </a:t>
            </a:r>
            <a:endParaRPr lang="en-US" altLang="ko-KR" sz="1400" dirty="0"/>
          </a:p>
          <a:p>
            <a:pPr lvl="3"/>
            <a:r>
              <a:rPr lang="ko-KR" altLang="en-US" sz="1200" dirty="0"/>
              <a:t>두 토픽간 유사도가 높을수록 가까이 연결되어 있다</a:t>
            </a:r>
            <a:r>
              <a:rPr lang="en-US" altLang="ko-KR" sz="1200" dirty="0"/>
              <a:t>. </a:t>
            </a:r>
          </a:p>
          <a:p>
            <a:pPr lvl="3"/>
            <a:r>
              <a:rPr lang="ko-KR" altLang="en-US" sz="1200" dirty="0"/>
              <a:t>토픽간 유사도 </a:t>
            </a:r>
            <a:r>
              <a:rPr lang="en-US" altLang="ko-KR" sz="1200" dirty="0"/>
              <a:t>0.1 </a:t>
            </a:r>
            <a:r>
              <a:rPr lang="ko-KR" altLang="en-US" sz="1200" dirty="0"/>
              <a:t>이상 </a:t>
            </a:r>
            <a:r>
              <a:rPr lang="en-US" altLang="ko-KR" sz="1200" dirty="0"/>
              <a:t>&amp; 1 </a:t>
            </a:r>
            <a:r>
              <a:rPr lang="ko-KR" altLang="en-US" sz="1200" dirty="0"/>
              <a:t>미만 </a:t>
            </a:r>
            <a:r>
              <a:rPr lang="en-US" altLang="ko-KR" sz="1200" dirty="0"/>
              <a:t>edge</a:t>
            </a:r>
            <a:r>
              <a:rPr lang="ko-KR" altLang="en-US" sz="1200" dirty="0"/>
              <a:t>만 추출</a:t>
            </a:r>
            <a:endParaRPr lang="en-US" altLang="ko-KR" sz="1200" dirty="0"/>
          </a:p>
          <a:p>
            <a:pPr lvl="2"/>
            <a:r>
              <a:rPr lang="en-US" altLang="ko-KR" sz="1400" dirty="0"/>
              <a:t>Node size : </a:t>
            </a:r>
            <a:r>
              <a:rPr lang="ko-KR" altLang="en-US" sz="1400" dirty="0"/>
              <a:t>각 </a:t>
            </a:r>
            <a:r>
              <a:rPr lang="ko-KR" altLang="en-US" sz="1400" dirty="0" err="1"/>
              <a:t>토픽별</a:t>
            </a:r>
            <a:r>
              <a:rPr lang="ko-KR" altLang="en-US" sz="1400" dirty="0"/>
              <a:t> 연결 </a:t>
            </a:r>
            <a:r>
              <a:rPr lang="ko-KR" altLang="en-US" sz="1400" dirty="0" err="1"/>
              <a:t>중심성</a:t>
            </a:r>
            <a:endParaRPr lang="en-US" altLang="ko-KR" sz="1400" dirty="0"/>
          </a:p>
          <a:p>
            <a:pPr lvl="3"/>
            <a:r>
              <a:rPr lang="ko-KR" altLang="en-US" sz="1200" dirty="0"/>
              <a:t>연결된 토픽이 많을수록 해당 노드의 크기는 커진다</a:t>
            </a:r>
            <a:r>
              <a:rPr lang="en-US" altLang="ko-KR" sz="1200" dirty="0"/>
              <a:t>. 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CFD7C0-5B5F-4BA6-B177-B812F335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6858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토픽모델링 네트워크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E6E18-C82B-4FD4-B907-E84F9CD75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4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72266E-5CD1-23E0-38FB-796A5EC7EBB9}"/>
              </a:ext>
            </a:extLst>
          </p:cNvPr>
          <p:cNvSpPr txBox="1">
            <a:spLocks/>
          </p:cNvSpPr>
          <p:nvPr/>
        </p:nvSpPr>
        <p:spPr>
          <a:xfrm>
            <a:off x="304800" y="1219199"/>
            <a:ext cx="8534400" cy="548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8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8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8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토픽 네트워크 분석 결과</a:t>
            </a: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1200" b="1" dirty="0"/>
          </a:p>
          <a:p>
            <a:pPr marL="285750" indent="-285750"/>
            <a:r>
              <a:rPr lang="en-US" altLang="ko-KR" sz="2000" b="1" dirty="0"/>
              <a:t>Observations</a:t>
            </a:r>
          </a:p>
          <a:p>
            <a:pPr lvl="1"/>
            <a:r>
              <a:rPr lang="en-US" altLang="ko-KR" sz="1800" dirty="0"/>
              <a:t>19</a:t>
            </a:r>
            <a:r>
              <a:rPr lang="ko-KR" altLang="en-US" sz="1800" dirty="0"/>
              <a:t>개의 토픽 ▶ </a:t>
            </a:r>
            <a:r>
              <a:rPr lang="en-US" altLang="ko-KR" sz="1800" dirty="0"/>
              <a:t>5</a:t>
            </a:r>
            <a:r>
              <a:rPr lang="ko-KR" altLang="en-US" sz="1800" dirty="0"/>
              <a:t>개의 네트워크 </a:t>
            </a:r>
            <a:endParaRPr lang="en-US" altLang="ko-KR" sz="1800" dirty="0"/>
          </a:p>
          <a:p>
            <a:pPr lvl="1"/>
            <a:r>
              <a:rPr lang="en-US" altLang="ko-KR" sz="1800" dirty="0"/>
              <a:t>Clustering3[Topic 2,8,11,12,14] =&gt; </a:t>
            </a:r>
            <a:r>
              <a:rPr lang="ko-KR" altLang="en-US" sz="1800" dirty="0"/>
              <a:t>이 중 </a:t>
            </a:r>
            <a:r>
              <a:rPr lang="en-US" altLang="ko-KR" sz="1800" dirty="0"/>
              <a:t>Topic 2,11,14</a:t>
            </a:r>
            <a:r>
              <a:rPr lang="ko-KR" altLang="en-US" sz="1800" dirty="0"/>
              <a:t>가 산림 관련 토픽</a:t>
            </a:r>
            <a:endParaRPr lang="en-US" altLang="ko-KR" sz="1800" dirty="0"/>
          </a:p>
          <a:p>
            <a:pPr lvl="1"/>
            <a:r>
              <a:rPr lang="ko-KR" altLang="en-US" sz="1800" dirty="0"/>
              <a:t>단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토픽별</a:t>
            </a:r>
            <a:r>
              <a:rPr lang="ko-KR" altLang="en-US" sz="1800" dirty="0"/>
              <a:t> 대표 단어 개수 다르게 할 경우</a:t>
            </a:r>
            <a:r>
              <a:rPr lang="en-US" altLang="ko-KR" sz="1800" dirty="0"/>
              <a:t>, </a:t>
            </a:r>
            <a:r>
              <a:rPr lang="ko-KR" altLang="en-US" sz="1800" dirty="0"/>
              <a:t>결과 </a:t>
            </a:r>
            <a:r>
              <a:rPr lang="ko-KR" altLang="en-US" sz="1800" dirty="0" err="1"/>
              <a:t>바뀔수도</a:t>
            </a:r>
            <a:r>
              <a:rPr lang="ko-KR" altLang="en-US" sz="1800" dirty="0"/>
              <a:t> 있음</a:t>
            </a:r>
            <a:endParaRPr lang="en-US" altLang="ko-KR" sz="18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CFD7C0-5B5F-4BA6-B177-B812F33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토픽모델링 네트워크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E6E18-C82B-4FD4-B907-E84F9CD75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BAD9905-9FE2-7F2E-4DCA-30E5BF3E3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8" y="1828800"/>
            <a:ext cx="5545592" cy="2752351"/>
          </a:xfrm>
          <a:ln>
            <a:noFill/>
          </a:ln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7E9A613-B0C4-24DE-5024-ADD8A9E3DE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89208" y="2089146"/>
          <a:ext cx="2585086" cy="23304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2641">
                  <a:extLst>
                    <a:ext uri="{9D8B030D-6E8A-4147-A177-3AD203B41FA5}">
                      <a16:colId xmlns:a16="http://schemas.microsoft.com/office/drawing/2014/main" val="171034305"/>
                    </a:ext>
                  </a:extLst>
                </a:gridCol>
                <a:gridCol w="1912445">
                  <a:extLst>
                    <a:ext uri="{9D8B030D-6E8A-4147-A177-3AD203B41FA5}">
                      <a16:colId xmlns:a16="http://schemas.microsoft.com/office/drawing/2014/main" val="1518548388"/>
                    </a:ext>
                  </a:extLst>
                </a:gridCol>
              </a:tblGrid>
              <a:tr h="388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군집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토픽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734605"/>
                  </a:ext>
                </a:extLst>
              </a:tr>
              <a:tr h="388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5,7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96926"/>
                  </a:ext>
                </a:extLst>
              </a:tr>
              <a:tr h="388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1,6,15,16,17,18,19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9185557"/>
                  </a:ext>
                </a:extLst>
              </a:tr>
              <a:tr h="388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2,8,11,12,14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51833"/>
                  </a:ext>
                </a:extLst>
              </a:tr>
              <a:tr h="388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3,4,10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93769"/>
                  </a:ext>
                </a:extLst>
              </a:tr>
              <a:tr h="388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9,13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112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87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6EE1E3-49E9-4EC2-9F0A-4D699030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199"/>
            <a:ext cx="8534400" cy="5137151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CFD7C0-5B5F-4BA6-B177-B812F33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[Remind] </a:t>
            </a:r>
            <a:r>
              <a:rPr lang="ko-KR" altLang="en-US" dirty="0"/>
              <a:t>토픽 모델링 결과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E6E18-C82B-4FD4-B907-E84F9CD75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48EFC7-CA68-CB2E-176F-FA7B546B0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42855"/>
              </p:ext>
            </p:extLst>
          </p:nvPr>
        </p:nvGraphicFramePr>
        <p:xfrm>
          <a:off x="762000" y="1329407"/>
          <a:ext cx="4441869" cy="50552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143">
                  <a:extLst>
                    <a:ext uri="{9D8B030D-6E8A-4147-A177-3AD203B41FA5}">
                      <a16:colId xmlns:a16="http://schemas.microsoft.com/office/drawing/2014/main" val="1859208488"/>
                    </a:ext>
                  </a:extLst>
                </a:gridCol>
                <a:gridCol w="1968363">
                  <a:extLst>
                    <a:ext uri="{9D8B030D-6E8A-4147-A177-3AD203B41FA5}">
                      <a16:colId xmlns:a16="http://schemas.microsoft.com/office/drawing/2014/main" val="3085455898"/>
                    </a:ext>
                  </a:extLst>
                </a:gridCol>
                <a:gridCol w="1968363">
                  <a:extLst>
                    <a:ext uri="{9D8B030D-6E8A-4147-A177-3AD203B41FA5}">
                      <a16:colId xmlns:a16="http://schemas.microsoft.com/office/drawing/2014/main" val="2528447689"/>
                    </a:ext>
                  </a:extLst>
                </a:gridCol>
              </a:tblGrid>
              <a:tr h="203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Topic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주제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영문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주제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한글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222152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Coastal Restoration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해양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해안 복원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134979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2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Forest Carbon Sequestration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산림 탄소 격리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950811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3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Urban Ecosystem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도시 생태계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993806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4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Fresh Water Ecosystem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깨끗한 수질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257706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5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Urban Microclimate management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도시 미기후 관리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19836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6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Wastewater Management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폐수 관리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371194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7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Ecosystem-based Adaptation (</a:t>
                      </a:r>
                      <a:r>
                        <a:rPr lang="en-US" altLang="ko-KR" sz="900" b="0" dirty="0" err="1"/>
                        <a:t>EbA</a:t>
                      </a:r>
                      <a:r>
                        <a:rPr lang="en-US" altLang="ko-KR" sz="900" b="0" dirty="0"/>
                        <a:t>)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생태계 기반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62430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8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Biodiversity Conservation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생물다양성 보전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01819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9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Sustainable Agriculture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지속가능한 농업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506111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10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Water Management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/>
                        <a:t>물관리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184635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11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Soil Carbon Sequestration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토양 탄소 격리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745628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12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Water Disaster Management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물 관련 재난 관리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386480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13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Green Therapy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그린 </a:t>
                      </a:r>
                      <a:r>
                        <a:rPr lang="ko-KR" altLang="en-US" sz="900" b="0" dirty="0" err="1"/>
                        <a:t>테라피</a:t>
                      </a:r>
                      <a:endParaRPr lang="ko-KR" alt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20077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14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Forest Landscape Restoration (FLR)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산림경관복원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631695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15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Water Pollution Remediation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수질오염 처리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329774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16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Natural Pollination</a:t>
                      </a:r>
                      <a:endParaRPr lang="ko-KR" alt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자연 수분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18781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17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Land Degradation Neutrality (LDN)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토지 황폐화 중립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929275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18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Urban Greening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도시 녹지조성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774726"/>
                  </a:ext>
                </a:extLst>
              </a:tr>
              <a:tr h="25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/>
                        <a:t>19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effectLst/>
                        </a:rPr>
                        <a:t>Water System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수자원 시스템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7339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2E77BB8-6EFC-8E64-4EF1-64E055DFE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84688"/>
              </p:ext>
            </p:extLst>
          </p:nvPr>
        </p:nvGraphicFramePr>
        <p:xfrm>
          <a:off x="5588657" y="3046095"/>
          <a:ext cx="289623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9692">
                  <a:extLst>
                    <a:ext uri="{9D8B030D-6E8A-4147-A177-3AD203B41FA5}">
                      <a16:colId xmlns:a16="http://schemas.microsoft.com/office/drawing/2014/main" val="3386014002"/>
                    </a:ext>
                  </a:extLst>
                </a:gridCol>
                <a:gridCol w="1546542">
                  <a:extLst>
                    <a:ext uri="{9D8B030D-6E8A-4147-A177-3AD203B41FA5}">
                      <a16:colId xmlns:a16="http://schemas.microsoft.com/office/drawing/2014/main" val="1092047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Topics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주제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78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4,6,10,12,15,19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수자원 및 </a:t>
                      </a:r>
                      <a:r>
                        <a:rPr lang="ko-KR" altLang="en-US" sz="1400" dirty="0" err="1"/>
                        <a:t>물관리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1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2,11,14,17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산림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8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3,5,18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도시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86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0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6EE1E3-49E9-4EC2-9F0A-4D699030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199"/>
            <a:ext cx="8534400" cy="5137151"/>
          </a:xfrm>
        </p:spPr>
        <p:txBody>
          <a:bodyPr/>
          <a:lstStyle/>
          <a:p>
            <a:r>
              <a:rPr lang="ko-KR" altLang="en-US" b="1" dirty="0"/>
              <a:t>목적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2100" dirty="0"/>
              <a:t>2016~2021</a:t>
            </a:r>
            <a:r>
              <a:rPr lang="ko-KR" altLang="en-US" sz="2100" dirty="0"/>
              <a:t>년 토픽들의 연도별 추세 </a:t>
            </a:r>
            <a:r>
              <a:rPr lang="en-US" altLang="ko-KR" sz="2100" dirty="0"/>
              <a:t>Hot/Cold </a:t>
            </a:r>
            <a:r>
              <a:rPr lang="ko-KR" altLang="en-US" sz="2100" dirty="0"/>
              <a:t>토픽 구분</a:t>
            </a:r>
            <a:endParaRPr lang="en-US" altLang="ko-KR" sz="2100" dirty="0"/>
          </a:p>
          <a:p>
            <a:r>
              <a:rPr lang="ko-KR" altLang="en-US" b="1" dirty="0"/>
              <a:t>방법 </a:t>
            </a:r>
            <a:r>
              <a:rPr lang="en-US" altLang="ko-KR" b="1" dirty="0"/>
              <a:t>: </a:t>
            </a:r>
            <a:r>
              <a:rPr lang="en-US" altLang="ko-KR" sz="2100" dirty="0"/>
              <a:t>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800" dirty="0"/>
              <a:t>LDA </a:t>
            </a:r>
            <a:r>
              <a:rPr lang="ko-KR" altLang="en-US" sz="1800" dirty="0"/>
              <a:t>결과 </a:t>
            </a:r>
            <a:r>
              <a:rPr lang="en-US" altLang="ko-KR" sz="1800" dirty="0"/>
              <a:t>19</a:t>
            </a:r>
            <a:r>
              <a:rPr lang="ko-KR" altLang="en-US" sz="1800" dirty="0"/>
              <a:t>개 토픽에 대해 시계열 분석 </a:t>
            </a:r>
            <a:endParaRPr lang="en-US" altLang="ko-KR" sz="1800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/>
              <a:t>회귀계수 유의한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회귀계수 부호 </a:t>
            </a:r>
            <a:r>
              <a:rPr lang="en-US" altLang="ko-KR" sz="1800" dirty="0"/>
              <a:t>+</a:t>
            </a:r>
            <a:r>
              <a:rPr lang="ko-KR" altLang="en-US" sz="1800" dirty="0"/>
              <a:t>이면 상향 주제</a:t>
            </a:r>
            <a:r>
              <a:rPr lang="en-US" altLang="ko-KR" sz="1800" dirty="0"/>
              <a:t>, -</a:t>
            </a:r>
            <a:r>
              <a:rPr lang="ko-KR" altLang="en-US" sz="1800" dirty="0"/>
              <a:t>이면 하향 주제</a:t>
            </a:r>
            <a:endParaRPr lang="en-US" altLang="ko-KR" sz="1800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 err="1"/>
              <a:t>잔차</a:t>
            </a:r>
            <a:r>
              <a:rPr lang="ko-KR" altLang="en-US" sz="1800" dirty="0"/>
              <a:t> 분석 </a:t>
            </a:r>
            <a:r>
              <a:rPr lang="en-US" altLang="ko-KR" sz="1800" dirty="0"/>
              <a:t>(Durbin Watson)</a:t>
            </a:r>
            <a:r>
              <a:rPr lang="ko-KR" altLang="en-US" sz="1800" dirty="0"/>
              <a:t>를 통해 회귀 모형 적합성 검토</a:t>
            </a:r>
            <a:endParaRPr lang="en-US" altLang="ko-KR" sz="1800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/>
              <a:t>각 토픽에 대해 연도별로 추세를 파악하기 위해 </a:t>
            </a:r>
            <a:r>
              <a:rPr lang="en-US" altLang="ko-KR" sz="1800" dirty="0"/>
              <a:t>2</a:t>
            </a:r>
            <a:r>
              <a:rPr lang="ko-KR" altLang="en-US" sz="1800" dirty="0"/>
              <a:t>가지 종속변수로 분석 </a:t>
            </a:r>
            <a:endParaRPr lang="en-US" altLang="ko-KR" sz="1800" dirty="0"/>
          </a:p>
          <a:p>
            <a:pPr marL="1200150" lvl="2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2000" dirty="0"/>
              <a:t>독립변수 </a:t>
            </a:r>
            <a:r>
              <a:rPr lang="en-US" altLang="ko-KR" sz="2000" dirty="0"/>
              <a:t>: </a:t>
            </a:r>
            <a:r>
              <a:rPr lang="ko-KR" altLang="en-US" sz="2000" dirty="0"/>
              <a:t>연도 </a:t>
            </a:r>
            <a:r>
              <a:rPr lang="en-US" altLang="ko-KR" sz="2000" dirty="0"/>
              <a:t>, </a:t>
            </a:r>
            <a:r>
              <a:rPr lang="ko-KR" altLang="en-US" sz="2000" dirty="0"/>
              <a:t>종속변수 </a:t>
            </a:r>
            <a:r>
              <a:rPr lang="en-US" altLang="ko-KR" sz="2000" dirty="0"/>
              <a:t>: </a:t>
            </a:r>
            <a:r>
              <a:rPr lang="ko-KR" altLang="en-US" sz="2000" dirty="0"/>
              <a:t>각 토픽의 연도별 비중 </a:t>
            </a:r>
            <a:endParaRPr lang="en-US" altLang="ko-KR" sz="2000" dirty="0"/>
          </a:p>
          <a:p>
            <a:pPr marL="1200150" lvl="2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2000" dirty="0"/>
              <a:t>독립변수 </a:t>
            </a:r>
            <a:r>
              <a:rPr lang="en-US" altLang="ko-KR" sz="2000" dirty="0"/>
              <a:t>: </a:t>
            </a:r>
            <a:r>
              <a:rPr lang="ko-KR" altLang="en-US" sz="2000" dirty="0"/>
              <a:t>연도 </a:t>
            </a:r>
            <a:r>
              <a:rPr lang="en-US" altLang="ko-KR" sz="2000" dirty="0"/>
              <a:t>, </a:t>
            </a:r>
            <a:r>
              <a:rPr lang="ko-KR" altLang="en-US" sz="2000" dirty="0"/>
              <a:t>종속변수 </a:t>
            </a:r>
            <a:r>
              <a:rPr lang="en-US" altLang="ko-KR" sz="2000" dirty="0"/>
              <a:t>: </a:t>
            </a:r>
            <a:r>
              <a:rPr lang="ko-KR" altLang="en-US" sz="2000" dirty="0"/>
              <a:t>각 토픽의 연도별 논문 건수</a:t>
            </a:r>
            <a:endParaRPr lang="en-US" altLang="ko-KR" sz="20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CFD7C0-5B5F-4BA6-B177-B812F33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Hot / Cold </a:t>
            </a:r>
            <a:r>
              <a:rPr lang="ko-KR" altLang="en-US" dirty="0"/>
              <a:t>분석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E6E18-C82B-4FD4-B907-E84F9CD75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6EE1E3-49E9-4EC2-9F0A-4D699030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199"/>
            <a:ext cx="8534400" cy="548640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ko-KR" altLang="en-US" sz="2000" b="1" dirty="0"/>
              <a:t>독립변수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연도 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종속변수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각 토픽의 연도별 비중 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2"/>
                </a:solidFill>
              </a:rPr>
              <a:t>Observations</a:t>
            </a:r>
          </a:p>
          <a:p>
            <a:pPr lvl="1"/>
            <a:r>
              <a:rPr lang="ko-KR" altLang="en-US" sz="1800" dirty="0"/>
              <a:t>각 토픽의 연도별 비중 ▲ </a:t>
            </a:r>
            <a:r>
              <a:rPr lang="en-US" altLang="ko-KR" sz="1800" dirty="0"/>
              <a:t>: Topic 6,15 (</a:t>
            </a:r>
            <a:r>
              <a:rPr lang="ko-KR" altLang="en-US" sz="1800" dirty="0"/>
              <a:t>수질 관련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/>
              <a:t>각 토픽의 연도별 비중 ▼ </a:t>
            </a:r>
            <a:r>
              <a:rPr lang="en-US" altLang="ko-KR" sz="1800" dirty="0"/>
              <a:t>: Topic 16 (</a:t>
            </a:r>
            <a:r>
              <a:rPr lang="ko-KR" altLang="en-US" sz="1800" dirty="0"/>
              <a:t>자연 수분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/>
              <a:t>연도별 산림의 비중 자체는 증가하는 듯 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다른 토픽의 비중이 상대적으로 높은 탓에 증가 추세의 유의한 결과가 안보이는 것으로 판단</a:t>
            </a:r>
            <a:r>
              <a:rPr lang="en-US" altLang="ko-KR" sz="18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CFD7C0-5B5F-4BA6-B177-B812F33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Hot / Cold </a:t>
            </a:r>
            <a:r>
              <a:rPr lang="ko-KR" altLang="en-US" dirty="0"/>
              <a:t>분석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E6E18-C82B-4FD4-B907-E84F9CD75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7C7D36-0689-495C-ABF6-6AD6C96C2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13919"/>
              </p:ext>
            </p:extLst>
          </p:nvPr>
        </p:nvGraphicFramePr>
        <p:xfrm>
          <a:off x="1652786" y="1600200"/>
          <a:ext cx="5838427" cy="3505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9228">
                  <a:extLst>
                    <a:ext uri="{9D8B030D-6E8A-4147-A177-3AD203B41FA5}">
                      <a16:colId xmlns:a16="http://schemas.microsoft.com/office/drawing/2014/main" val="3929741212"/>
                    </a:ext>
                  </a:extLst>
                </a:gridCol>
                <a:gridCol w="678815">
                  <a:extLst>
                    <a:ext uri="{9D8B030D-6E8A-4147-A177-3AD203B41FA5}">
                      <a16:colId xmlns:a16="http://schemas.microsoft.com/office/drawing/2014/main" val="4170098168"/>
                    </a:ext>
                  </a:extLst>
                </a:gridCol>
                <a:gridCol w="1137602">
                  <a:extLst>
                    <a:ext uri="{9D8B030D-6E8A-4147-A177-3AD203B41FA5}">
                      <a16:colId xmlns:a16="http://schemas.microsoft.com/office/drawing/2014/main" val="1082609397"/>
                    </a:ext>
                  </a:extLst>
                </a:gridCol>
                <a:gridCol w="978852">
                  <a:extLst>
                    <a:ext uri="{9D8B030D-6E8A-4147-A177-3AD203B41FA5}">
                      <a16:colId xmlns:a16="http://schemas.microsoft.com/office/drawing/2014/main" val="250588661"/>
                    </a:ext>
                  </a:extLst>
                </a:gridCol>
                <a:gridCol w="918528">
                  <a:extLst>
                    <a:ext uri="{9D8B030D-6E8A-4147-A177-3AD203B41FA5}">
                      <a16:colId xmlns:a16="http://schemas.microsoft.com/office/drawing/2014/main" val="3594385072"/>
                    </a:ext>
                  </a:extLst>
                </a:gridCol>
                <a:gridCol w="685402">
                  <a:extLst>
                    <a:ext uri="{9D8B030D-6E8A-4147-A177-3AD203B41FA5}">
                      <a16:colId xmlns:a16="http://schemas.microsoft.com/office/drawing/2014/main" val="2427799397"/>
                    </a:ext>
                  </a:extLst>
                </a:gridCol>
              </a:tblGrid>
              <a:tr h="156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topic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coefficient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coefficient_pvalue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Durbin_Watson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Durbin_pvalue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Hot/Cold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9899169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1. </a:t>
                      </a:r>
                      <a:r>
                        <a:rPr lang="ko-KR" altLang="en-US" sz="1100" u="none" strike="noStrike" dirty="0">
                          <a:effectLst/>
                        </a:rPr>
                        <a:t>해양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해안 복원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-0.00951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0.24559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3.1637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3852304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2. </a:t>
                      </a:r>
                      <a:r>
                        <a:rPr lang="ko-KR" altLang="en-US" sz="1100" u="none" strike="noStrike" dirty="0">
                          <a:effectLst/>
                        </a:rPr>
                        <a:t>산림 탄소 격리</a:t>
                      </a:r>
                      <a:r>
                        <a:rPr lang="en-US" altLang="ko-KR" sz="1100" u="none" strike="noStrike" dirty="0">
                          <a:effectLst/>
                        </a:rPr>
                        <a:t>(*)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0.00578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0.09912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1.9256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3641462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3. </a:t>
                      </a:r>
                      <a:r>
                        <a:rPr lang="ko-KR" altLang="en-US" sz="1100" u="none" strike="noStrike" dirty="0">
                          <a:effectLst/>
                        </a:rPr>
                        <a:t>도시 생태계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0.00309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0.40388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2.9565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02818695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4. </a:t>
                      </a:r>
                      <a:r>
                        <a:rPr lang="ko-KR" altLang="en-US" sz="1100" u="none" strike="noStrike" dirty="0">
                          <a:effectLst/>
                        </a:rPr>
                        <a:t>깨끗한 수질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-0.00122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0.72936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2.5707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2982744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5. </a:t>
                      </a:r>
                      <a:r>
                        <a:rPr lang="ko-KR" altLang="en-US" sz="1100" u="none" strike="noStrike" dirty="0">
                          <a:effectLst/>
                        </a:rPr>
                        <a:t>도시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미기후</a:t>
                      </a:r>
                      <a:r>
                        <a:rPr lang="ko-KR" altLang="en-US" sz="1100" u="none" strike="noStrike" dirty="0">
                          <a:effectLst/>
                        </a:rPr>
                        <a:t> 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-0.00300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0.43628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2.4781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8256348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6. </a:t>
                      </a:r>
                      <a:r>
                        <a:rPr lang="ko-KR" altLang="en-US" sz="1100" u="none" strike="noStrike" dirty="0">
                          <a:effectLst/>
                        </a:rPr>
                        <a:t>폐수 관리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0.01416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0.00065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2.8863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0.502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Hot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57836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7. </a:t>
                      </a:r>
                      <a:r>
                        <a:rPr lang="ko-KR" altLang="en-US" sz="1100" u="none" strike="noStrike" dirty="0">
                          <a:effectLst/>
                        </a:rPr>
                        <a:t>생태계 기반 적용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-0.00637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0.58238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2.3351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9295851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8. </a:t>
                      </a:r>
                      <a:r>
                        <a:rPr lang="ko-KR" altLang="en-US" sz="1100" u="none" strike="noStrike" dirty="0">
                          <a:effectLst/>
                        </a:rPr>
                        <a:t>생물다양성 보전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0.00145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0.68936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1.6912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2994181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9. </a:t>
                      </a:r>
                      <a:r>
                        <a:rPr lang="ko-KR" altLang="en-US" sz="1100" u="none" strike="noStrike" dirty="0">
                          <a:effectLst/>
                        </a:rPr>
                        <a:t>지속가능한 농업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-0.00268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0.42574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2.3249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7880195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10.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물관리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0.00273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0.45849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2.3169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1772904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11. </a:t>
                      </a:r>
                      <a:r>
                        <a:rPr lang="ko-KR" altLang="en-US" sz="1100" u="none" strike="noStrike" dirty="0">
                          <a:effectLst/>
                        </a:rPr>
                        <a:t>토양 탄소 관리</a:t>
                      </a:r>
                      <a:r>
                        <a:rPr lang="en-US" altLang="ko-KR" sz="1100" u="none" strike="noStrike" dirty="0">
                          <a:effectLst/>
                        </a:rPr>
                        <a:t>(*)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0.00107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0.85263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1.6483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6457676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12. </a:t>
                      </a:r>
                      <a:r>
                        <a:rPr lang="ko-KR" altLang="en-US" sz="1100" u="none" strike="noStrike" dirty="0">
                          <a:effectLst/>
                        </a:rPr>
                        <a:t>물 관련 재난관리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0.01470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0.44207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1.8439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15005352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13. </a:t>
                      </a:r>
                      <a:r>
                        <a:rPr lang="ko-KR" altLang="en-US" sz="1100" u="none" strike="noStrike" dirty="0">
                          <a:effectLst/>
                        </a:rPr>
                        <a:t>그린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테라피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0.00021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0.98026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2.8766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52380161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14. </a:t>
                      </a:r>
                      <a:r>
                        <a:rPr lang="ko-KR" altLang="en-US" sz="1100" u="none" strike="noStrike" dirty="0">
                          <a:effectLst/>
                        </a:rPr>
                        <a:t>산림경관복원</a:t>
                      </a:r>
                      <a:r>
                        <a:rPr lang="en-US" altLang="ko-KR" sz="1100" u="none" strike="noStrike" dirty="0">
                          <a:effectLst/>
                        </a:rPr>
                        <a:t>(*)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-0.00045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0.93879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2.3689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34613505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15. </a:t>
                      </a:r>
                      <a:r>
                        <a:rPr lang="ko-KR" altLang="en-US" sz="1100" u="none" strike="noStrike" dirty="0">
                          <a:effectLst/>
                        </a:rPr>
                        <a:t>수질오염 처리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0.00576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0.00968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2.3106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0.79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Hot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55709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16. </a:t>
                      </a:r>
                      <a:r>
                        <a:rPr lang="ko-KR" altLang="en-US" sz="1100" u="none" strike="noStrike" dirty="0">
                          <a:effectLst/>
                        </a:rPr>
                        <a:t>자연수분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-0.00816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0.03616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2.4723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0.556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050995"/>
                  </a:ext>
                </a:extLst>
              </a:tr>
              <a:tr h="1427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17. </a:t>
                      </a:r>
                      <a:r>
                        <a:rPr lang="ko-KR" altLang="en-US" sz="1100" u="none" strike="noStrike" dirty="0">
                          <a:effectLst/>
                        </a:rPr>
                        <a:t>토지 황폐화중립</a:t>
                      </a:r>
                      <a:r>
                        <a:rPr lang="en-US" altLang="ko-KR" sz="1100" u="none" strike="noStrike" dirty="0">
                          <a:effectLst/>
                        </a:rPr>
                        <a:t>(*)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0.00229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0.71398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3.3320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2814786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18. </a:t>
                      </a:r>
                      <a:r>
                        <a:rPr lang="ko-KR" altLang="en-US" sz="1100" u="none" strike="noStrike" dirty="0">
                          <a:effectLst/>
                        </a:rPr>
                        <a:t>도시 녹지조성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-0.00999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0.54964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2.6158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448567"/>
                  </a:ext>
                </a:extLst>
              </a:tr>
              <a:tr h="1705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19. </a:t>
                      </a:r>
                      <a:r>
                        <a:rPr lang="ko-KR" altLang="en-US" sz="1100" u="none" strike="noStrike" dirty="0">
                          <a:effectLst/>
                        </a:rPr>
                        <a:t>수자원 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-0.00986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0.38531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2.4255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6221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6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6EE1E3-49E9-4EC2-9F0A-4D699030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199"/>
            <a:ext cx="8534400" cy="548640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ko-KR" altLang="en-US" sz="2000" b="1" dirty="0"/>
              <a:t>독립변수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연도 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종속변수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각 토픽의 연도별 비중 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b="1" dirty="0">
              <a:solidFill>
                <a:schemeClr val="tx2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CFD7C0-5B5F-4BA6-B177-B812F33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Hot / Cold </a:t>
            </a:r>
            <a:r>
              <a:rPr lang="ko-KR" altLang="en-US" dirty="0"/>
              <a:t>분석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E6E18-C82B-4FD4-B907-E84F9CD75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749BA2-921C-4867-A3FC-26466797D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36479"/>
            <a:ext cx="6705600" cy="4907261"/>
          </a:xfrm>
          <a:prstGeom prst="rect">
            <a:avLst/>
          </a:prstGeom>
          <a:ln>
            <a:solidFill>
              <a:srgbClr val="E9EDF4"/>
            </a:solidFill>
          </a:ln>
        </p:spPr>
      </p:pic>
    </p:spTree>
    <p:extLst>
      <p:ext uri="{BB962C8B-B14F-4D97-AF65-F5344CB8AC3E}">
        <p14:creationId xmlns:p14="http://schemas.microsoft.com/office/powerpoint/2010/main" val="355537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6EE1E3-49E9-4EC2-9F0A-4D699030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199"/>
            <a:ext cx="8534400" cy="54864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000" b="1" dirty="0"/>
              <a:t>B.      </a:t>
            </a:r>
            <a:r>
              <a:rPr lang="ko-KR" altLang="en-US" sz="2000" b="1" dirty="0"/>
              <a:t>독립변수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연도 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종속변수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각 토픽의 연도별 논문건수 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2"/>
                </a:solidFill>
              </a:rPr>
              <a:t>Observations</a:t>
            </a:r>
          </a:p>
          <a:p>
            <a:pPr lvl="1"/>
            <a:r>
              <a:rPr lang="ko-KR" altLang="en-US" sz="1800" dirty="0"/>
              <a:t>각 토픽의 연도별 논문건수 ▲ </a:t>
            </a:r>
            <a:r>
              <a:rPr lang="en-US" altLang="ko-KR" sz="1800" dirty="0"/>
              <a:t>: Topic 11,13 </a:t>
            </a:r>
            <a:r>
              <a:rPr lang="ko-KR" altLang="en-US" sz="1800" dirty="0"/>
              <a:t>제외 모든 </a:t>
            </a:r>
            <a:r>
              <a:rPr lang="en-US" altLang="ko-KR" sz="1800" dirty="0"/>
              <a:t>Topic</a:t>
            </a:r>
          </a:p>
          <a:p>
            <a:pPr lvl="1"/>
            <a:r>
              <a:rPr lang="ko-KR" altLang="en-US" sz="1800" dirty="0"/>
              <a:t>유의수준 </a:t>
            </a:r>
            <a:r>
              <a:rPr lang="en-US" altLang="ko-KR" sz="1800" dirty="0"/>
              <a:t>0.05</a:t>
            </a:r>
            <a:r>
              <a:rPr lang="ko-KR" altLang="en-US" sz="1800" dirty="0"/>
              <a:t>로 설정했을 때</a:t>
            </a:r>
            <a:r>
              <a:rPr lang="en-US" altLang="ko-KR" sz="1800" dirty="0"/>
              <a:t>, Topic 11,13</a:t>
            </a:r>
            <a:r>
              <a:rPr lang="ko-KR" altLang="en-US" sz="1800" dirty="0"/>
              <a:t>은 유의하지 않은 결과지만 두 토픽의 </a:t>
            </a:r>
            <a:r>
              <a:rPr lang="en-US" altLang="ko-KR" sz="1800" dirty="0"/>
              <a:t>p-value </a:t>
            </a:r>
            <a:r>
              <a:rPr lang="ko-KR" altLang="en-US" sz="1800" dirty="0"/>
              <a:t>각각 </a:t>
            </a:r>
            <a:r>
              <a:rPr lang="en-US" altLang="ko-KR" sz="1800" dirty="0"/>
              <a:t>0.08, 0.06</a:t>
            </a:r>
            <a:r>
              <a:rPr lang="ko-KR" altLang="en-US" sz="1800" dirty="0"/>
              <a:t>으로 </a:t>
            </a:r>
            <a:r>
              <a:rPr lang="en-US" altLang="ko-KR" sz="1800" dirty="0"/>
              <a:t>0.05</a:t>
            </a:r>
            <a:r>
              <a:rPr lang="ko-KR" altLang="en-US" sz="1800" dirty="0"/>
              <a:t>에</a:t>
            </a:r>
            <a:r>
              <a:rPr lang="en-US" altLang="ko-KR" sz="1800" dirty="0"/>
              <a:t> </a:t>
            </a:r>
            <a:r>
              <a:rPr lang="ko-KR" altLang="en-US" sz="1800" dirty="0"/>
              <a:t>근접하기 때문에 어느 정도는 유의하다고 볼 수 있음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논문건수로는 모든 토픽이 </a:t>
            </a:r>
            <a:r>
              <a:rPr lang="en-US" altLang="ko-KR" sz="1800" dirty="0"/>
              <a:t>Hot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CFD7C0-5B5F-4BA6-B177-B812F33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Hot / Cold </a:t>
            </a:r>
            <a:r>
              <a:rPr lang="ko-KR" altLang="en-US" dirty="0"/>
              <a:t>분석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E6E18-C82B-4FD4-B907-E84F9CD75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4857A54-29D3-4634-A785-5E8ED3570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140868"/>
              </p:ext>
            </p:extLst>
          </p:nvPr>
        </p:nvGraphicFramePr>
        <p:xfrm>
          <a:off x="1667622" y="1599000"/>
          <a:ext cx="5647578" cy="350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9228">
                  <a:extLst>
                    <a:ext uri="{9D8B030D-6E8A-4147-A177-3AD203B41FA5}">
                      <a16:colId xmlns:a16="http://schemas.microsoft.com/office/drawing/2014/main" val="123154429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3532920156"/>
                    </a:ext>
                  </a:extLst>
                </a:gridCol>
                <a:gridCol w="1110615">
                  <a:extLst>
                    <a:ext uri="{9D8B030D-6E8A-4147-A177-3AD203B41FA5}">
                      <a16:colId xmlns:a16="http://schemas.microsoft.com/office/drawing/2014/main" val="1031032682"/>
                    </a:ext>
                  </a:extLst>
                </a:gridCol>
                <a:gridCol w="958835">
                  <a:extLst>
                    <a:ext uri="{9D8B030D-6E8A-4147-A177-3AD203B41FA5}">
                      <a16:colId xmlns:a16="http://schemas.microsoft.com/office/drawing/2014/main" val="2986377884"/>
                    </a:ext>
                  </a:extLst>
                </a:gridCol>
                <a:gridCol w="904968">
                  <a:extLst>
                    <a:ext uri="{9D8B030D-6E8A-4147-A177-3AD203B41FA5}">
                      <a16:colId xmlns:a16="http://schemas.microsoft.com/office/drawing/2014/main" val="3469801775"/>
                    </a:ext>
                  </a:extLst>
                </a:gridCol>
                <a:gridCol w="570992">
                  <a:extLst>
                    <a:ext uri="{9D8B030D-6E8A-4147-A177-3AD203B41FA5}">
                      <a16:colId xmlns:a16="http://schemas.microsoft.com/office/drawing/2014/main" val="1772124789"/>
                    </a:ext>
                  </a:extLst>
                </a:gridCol>
              </a:tblGrid>
              <a:tr h="175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topic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coefficient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coefficient_pvalue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Durbin_Watson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Durbin_pvalue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Hot/Cold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22115861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1. </a:t>
                      </a:r>
                      <a:r>
                        <a:rPr lang="ko-KR" altLang="en-US" sz="1100" u="none" strike="noStrike" dirty="0">
                          <a:effectLst/>
                        </a:rPr>
                        <a:t>해양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해안 복원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2.42857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0.00318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3.01984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0.382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807279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2. </a:t>
                      </a:r>
                      <a:r>
                        <a:rPr lang="ko-KR" altLang="en-US" sz="1100" u="none" strike="noStrike" dirty="0">
                          <a:effectLst/>
                        </a:rPr>
                        <a:t>산림 탄소 격리</a:t>
                      </a:r>
                      <a:r>
                        <a:rPr lang="en-US" altLang="ko-KR" sz="1100" u="none" strike="noStrike" dirty="0">
                          <a:effectLst/>
                        </a:rPr>
                        <a:t>(*)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3.11429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0.01327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1.26043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0.614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463154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3. </a:t>
                      </a:r>
                      <a:r>
                        <a:rPr lang="ko-KR" altLang="en-US" sz="1100" u="none" strike="noStrike" dirty="0">
                          <a:effectLst/>
                        </a:rPr>
                        <a:t>도시 생태계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2.28571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0.01066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1.18769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0.574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75143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4. </a:t>
                      </a:r>
                      <a:r>
                        <a:rPr lang="ko-KR" altLang="en-US" sz="1100" u="none" strike="noStrike" dirty="0">
                          <a:effectLst/>
                        </a:rPr>
                        <a:t>깨끗한 수질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2.77143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0.01416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1.74554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0.968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70449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5. </a:t>
                      </a:r>
                      <a:r>
                        <a:rPr lang="ko-KR" altLang="en-US" sz="1100" u="none" strike="noStrike" dirty="0">
                          <a:effectLst/>
                        </a:rPr>
                        <a:t>도시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미기후</a:t>
                      </a:r>
                      <a:r>
                        <a:rPr lang="ko-KR" altLang="en-US" sz="1100" u="none" strike="noStrike" dirty="0">
                          <a:effectLst/>
                        </a:rPr>
                        <a:t> 관리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3.85714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0.00650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1.78854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0.96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079119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6. </a:t>
                      </a:r>
                      <a:r>
                        <a:rPr lang="ko-KR" altLang="en-US" sz="1100" u="none" strike="noStrike" dirty="0">
                          <a:effectLst/>
                        </a:rPr>
                        <a:t>폐수 관리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6.42857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0.01993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1.13624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0.478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692638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7. </a:t>
                      </a:r>
                      <a:r>
                        <a:rPr lang="ko-KR" altLang="en-US" sz="1100" u="none" strike="noStrike" dirty="0">
                          <a:effectLst/>
                        </a:rPr>
                        <a:t>생태계 기반 적용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15.60000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0.01559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1.11810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0.466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724248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8. </a:t>
                      </a:r>
                      <a:r>
                        <a:rPr lang="ko-KR" altLang="en-US" sz="1100" u="none" strike="noStrike" dirty="0">
                          <a:effectLst/>
                        </a:rPr>
                        <a:t>생물다양성 보전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4.02857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0.02839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1.12965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0.508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74396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9. </a:t>
                      </a:r>
                      <a:r>
                        <a:rPr lang="ko-KR" altLang="en-US" sz="1100" u="none" strike="noStrike" dirty="0">
                          <a:effectLst/>
                        </a:rPr>
                        <a:t>지속가능한 농업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2.57143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0.00983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1.16583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0.55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Hot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515782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10.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물관리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2.42857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0.02325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1.22314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0.586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Hot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777781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11. </a:t>
                      </a:r>
                      <a:r>
                        <a:rPr lang="ko-KR" altLang="en-US" sz="1100" u="none" strike="noStrike">
                          <a:effectLst/>
                        </a:rPr>
                        <a:t>토양 탄소 관리</a:t>
                      </a:r>
                      <a:r>
                        <a:rPr lang="en-US" altLang="ko-KR" sz="1100" u="none" strike="noStrike">
                          <a:effectLst/>
                        </a:rPr>
                        <a:t>(*)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2.14286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0.08704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2.21202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95295106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12. </a:t>
                      </a:r>
                      <a:r>
                        <a:rPr lang="ko-KR" altLang="en-US" sz="1100" u="none" strike="noStrike" dirty="0">
                          <a:effectLst/>
                        </a:rPr>
                        <a:t>물 관련 재난관리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7.88571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0.00239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2.42807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0.64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Hot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051105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13. </a:t>
                      </a:r>
                      <a:r>
                        <a:rPr lang="ko-KR" altLang="en-US" sz="1100" u="none" strike="noStrike" dirty="0">
                          <a:effectLst/>
                        </a:rPr>
                        <a:t>그린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테라피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2.42857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0.06708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1.35222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8295936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14. </a:t>
                      </a:r>
                      <a:r>
                        <a:rPr lang="ko-KR" altLang="en-US" sz="1100" u="none" strike="noStrike" dirty="0">
                          <a:effectLst/>
                        </a:rPr>
                        <a:t>산림경관복원</a:t>
                      </a:r>
                      <a:r>
                        <a:rPr lang="en-US" altLang="ko-KR" sz="1100" u="none" strike="noStrike" dirty="0">
                          <a:effectLst/>
                        </a:rPr>
                        <a:t>(*)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6.85714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0.02936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1.36441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0.762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848574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15. </a:t>
                      </a:r>
                      <a:r>
                        <a:rPr lang="ko-KR" altLang="en-US" sz="1100" u="none" strike="noStrike" dirty="0">
                          <a:effectLst/>
                        </a:rPr>
                        <a:t>수질오염 처리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2.34286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0.01989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1.44927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0.808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3896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16. </a:t>
                      </a:r>
                      <a:r>
                        <a:rPr lang="ko-KR" altLang="en-US" sz="1100" u="none" strike="noStrike" dirty="0">
                          <a:effectLst/>
                        </a:rPr>
                        <a:t>자연수분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1.20000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0.03438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2.25000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731942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17. </a:t>
                      </a:r>
                      <a:r>
                        <a:rPr lang="ko-KR" altLang="en-US" sz="1100" u="none" strike="noStrike" dirty="0">
                          <a:effectLst/>
                        </a:rPr>
                        <a:t>토지 황폐화중립</a:t>
                      </a:r>
                      <a:r>
                        <a:rPr lang="en-US" altLang="ko-KR" sz="1100" u="none" strike="noStrike" dirty="0">
                          <a:effectLst/>
                        </a:rPr>
                        <a:t>(*)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2.45714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0.02396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1.58533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0.924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650496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18. </a:t>
                      </a:r>
                      <a:r>
                        <a:rPr lang="ko-KR" altLang="en-US" sz="1100" u="none" strike="noStrike" dirty="0">
                          <a:effectLst/>
                        </a:rPr>
                        <a:t>도시 녹지조성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8.82857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0.00956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2.25719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0.69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80465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19. </a:t>
                      </a:r>
                      <a:r>
                        <a:rPr lang="ko-KR" altLang="en-US" sz="1100" u="none" strike="noStrike" dirty="0">
                          <a:effectLst/>
                        </a:rPr>
                        <a:t>수자원 시스템</a:t>
                      </a:r>
                      <a:endParaRPr lang="ko-KR" alt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6.37143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0.04422</a:t>
                      </a:r>
                      <a:endParaRPr lang="en-US" altLang="ko-KR" sz="1100" b="0" i="0" u="none" strike="noStrike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1.23145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0.608</a:t>
                      </a:r>
                      <a:endParaRPr lang="en-US" altLang="ko-KR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Hot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6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76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407BC42-B8D5-A382-8E2A-38533B7D8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3" y="1676400"/>
            <a:ext cx="6530897" cy="49068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6EE1E3-49E9-4EC2-9F0A-4D699030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199"/>
            <a:ext cx="8534400" cy="5486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B.      </a:t>
            </a:r>
            <a:r>
              <a:rPr lang="ko-KR" altLang="en-US" sz="2000" b="1" dirty="0"/>
              <a:t>독립변수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연도 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종속변수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각 토픽의 연도별 논문건수 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b="1" dirty="0">
              <a:solidFill>
                <a:schemeClr val="tx2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CFD7C0-5B5F-4BA6-B177-B812F33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Hot / Cold </a:t>
            </a:r>
            <a:r>
              <a:rPr lang="ko-KR" altLang="en-US" dirty="0"/>
              <a:t>분석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E6E18-C82B-4FD4-B907-E84F9CD75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50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E1218F-F30C-4459-8A8B-F5C2C43E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EBB8DF66-B5DD-4667-BF16-1C99604B5392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853440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3200" dirty="0"/>
              <a:t>2. </a:t>
            </a:r>
            <a:r>
              <a:rPr lang="ko-KR" altLang="en-US" sz="3200" dirty="0"/>
              <a:t>토픽모델링 </a:t>
            </a:r>
            <a:r>
              <a:rPr lang="ko-KR" altLang="en-US" sz="3200" dirty="0" err="1"/>
              <a:t>중심성</a:t>
            </a:r>
            <a:r>
              <a:rPr lang="ko-KR" altLang="en-US" sz="3200" dirty="0"/>
              <a:t> 분석</a:t>
            </a: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C3ABEF68-94CF-4EF3-852E-F0EF9A0E4C35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8534400" cy="5029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목적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2400" dirty="0" err="1"/>
              <a:t>NbS</a:t>
            </a:r>
            <a:r>
              <a:rPr lang="en-US" altLang="ko-KR" sz="2400" dirty="0"/>
              <a:t> </a:t>
            </a:r>
            <a:r>
              <a:rPr lang="ko-KR" altLang="en-US" sz="2400" dirty="0"/>
              <a:t>분야에서 다양한 세부주제와 긴밀하게 연결된 토픽과 개별적으로 연구되는 토픽이 무엇인지 파악</a:t>
            </a:r>
            <a:endParaRPr lang="en-US" altLang="ko-KR" sz="2400" dirty="0"/>
          </a:p>
          <a:p>
            <a:r>
              <a:rPr lang="ko-KR" altLang="en-US" b="1" dirty="0" err="1"/>
              <a:t>중심성</a:t>
            </a:r>
            <a:r>
              <a:rPr lang="ko-KR" altLang="en-US" b="1" dirty="0"/>
              <a:t> 지수</a:t>
            </a:r>
            <a:endParaRPr lang="en-US" altLang="ko-KR" b="1" dirty="0"/>
          </a:p>
          <a:p>
            <a:pPr lvl="1"/>
            <a:r>
              <a:rPr lang="ko-KR" altLang="en-US" dirty="0"/>
              <a:t>연결 </a:t>
            </a:r>
            <a:r>
              <a:rPr lang="ko-KR" altLang="en-US" dirty="0" err="1"/>
              <a:t>중심성</a:t>
            </a:r>
            <a:r>
              <a:rPr lang="ko-KR" altLang="en-US" dirty="0"/>
              <a:t> </a:t>
            </a:r>
            <a:r>
              <a:rPr lang="en-US" altLang="ko-KR" dirty="0"/>
              <a:t>(degree centrality)</a:t>
            </a:r>
          </a:p>
          <a:p>
            <a:pPr lvl="2"/>
            <a:r>
              <a:rPr lang="ko-KR" altLang="en-US" dirty="0"/>
              <a:t>어떤 토픽이 여러 토픽과 직접적으로 연결될수록 상승</a:t>
            </a:r>
            <a:endParaRPr lang="en-US" altLang="ko-KR" dirty="0"/>
          </a:p>
          <a:p>
            <a:pPr lvl="1"/>
            <a:r>
              <a:rPr lang="ko-KR" altLang="en-US" dirty="0"/>
              <a:t>근접 </a:t>
            </a:r>
            <a:r>
              <a:rPr lang="ko-KR" altLang="en-US" dirty="0" err="1"/>
              <a:t>중심성</a:t>
            </a:r>
            <a:r>
              <a:rPr lang="ko-KR" altLang="en-US" dirty="0"/>
              <a:t> </a:t>
            </a:r>
            <a:r>
              <a:rPr lang="en-US" altLang="ko-KR" dirty="0"/>
              <a:t>(closeness centrality)</a:t>
            </a:r>
          </a:p>
          <a:p>
            <a:pPr lvl="2"/>
            <a:r>
              <a:rPr lang="ko-KR" altLang="en-US" dirty="0"/>
              <a:t>어떤 토픽이 여러 토픽과 직</a:t>
            </a:r>
            <a:r>
              <a:rPr lang="en-US" altLang="ko-KR" dirty="0"/>
              <a:t>/</a:t>
            </a:r>
            <a:r>
              <a:rPr lang="ko-KR" altLang="en-US" dirty="0"/>
              <a:t>간접적으로 연결될수록 상승</a:t>
            </a:r>
            <a:endParaRPr lang="en-US" altLang="ko-KR" dirty="0"/>
          </a:p>
          <a:p>
            <a:pPr lvl="1"/>
            <a:r>
              <a:rPr lang="ko-KR" altLang="en-US" dirty="0"/>
              <a:t>매개 </a:t>
            </a:r>
            <a:r>
              <a:rPr lang="ko-KR" altLang="en-US" dirty="0" err="1"/>
              <a:t>중심성</a:t>
            </a:r>
            <a:r>
              <a:rPr lang="ko-KR" altLang="en-US" dirty="0"/>
              <a:t> </a:t>
            </a:r>
            <a:r>
              <a:rPr lang="en-US" altLang="ko-KR" dirty="0"/>
              <a:t>(betweenness centrality)</a:t>
            </a:r>
          </a:p>
          <a:p>
            <a:pPr lvl="2"/>
            <a:r>
              <a:rPr lang="ko-KR" altLang="en-US" dirty="0"/>
              <a:t>어떤 토픽이 서로 다른 토픽에서 공통적으로 연결될수록 상승</a:t>
            </a:r>
          </a:p>
        </p:txBody>
      </p:sp>
    </p:spTree>
    <p:extLst>
      <p:ext uri="{BB962C8B-B14F-4D97-AF65-F5344CB8AC3E}">
        <p14:creationId xmlns:p14="http://schemas.microsoft.com/office/powerpoint/2010/main" val="209068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72266E-5CD1-23E0-38FB-796A5EC7EBB9}"/>
              </a:ext>
            </a:extLst>
          </p:cNvPr>
          <p:cNvSpPr txBox="1">
            <a:spLocks/>
          </p:cNvSpPr>
          <p:nvPr/>
        </p:nvSpPr>
        <p:spPr>
          <a:xfrm>
            <a:off x="304800" y="1219199"/>
            <a:ext cx="8534400" cy="548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8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8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8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토픽모델링 </a:t>
            </a:r>
            <a:r>
              <a:rPr lang="ko-KR" altLang="en-US" sz="2000" b="1" dirty="0" err="1"/>
              <a:t>중심성</a:t>
            </a:r>
            <a:r>
              <a:rPr lang="ko-KR" altLang="en-US" sz="2000" b="1" dirty="0"/>
              <a:t> 분석 결과</a:t>
            </a:r>
            <a:endParaRPr lang="en-US" altLang="ko-KR" sz="2000" b="1" dirty="0"/>
          </a:p>
          <a:p>
            <a:pPr marL="0" indent="0" algn="r">
              <a:buNone/>
            </a:pPr>
            <a:r>
              <a:rPr lang="ko-KR" altLang="en-US" sz="1600" dirty="0"/>
              <a:t>* 표시 </a:t>
            </a:r>
            <a:r>
              <a:rPr lang="en-US" altLang="ko-KR" sz="1600" dirty="0"/>
              <a:t>: </a:t>
            </a:r>
            <a:r>
              <a:rPr lang="ko-KR" altLang="en-US" sz="1600" dirty="0"/>
              <a:t>산림 관련 토픽</a:t>
            </a:r>
            <a:endParaRPr lang="en-US" altLang="ko-KR" sz="2000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2000" b="1" dirty="0"/>
          </a:p>
          <a:p>
            <a:pPr marL="0" indent="0">
              <a:buFont typeface="Wingdings" pitchFamily="2" charset="2"/>
              <a:buNone/>
            </a:pPr>
            <a:endParaRPr lang="en-US" altLang="ko-KR" sz="12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E6E18-C82B-4FD4-B907-E84F9CD75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1CA94DA-BDFA-4D06-9F82-67EFA5F3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02797"/>
              </p:ext>
            </p:extLst>
          </p:nvPr>
        </p:nvGraphicFramePr>
        <p:xfrm>
          <a:off x="1543050" y="2057400"/>
          <a:ext cx="2209800" cy="4038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9199">
                  <a:extLst>
                    <a:ext uri="{9D8B030D-6E8A-4147-A177-3AD203B41FA5}">
                      <a16:colId xmlns:a16="http://schemas.microsoft.com/office/drawing/2014/main" val="217106577"/>
                    </a:ext>
                  </a:extLst>
                </a:gridCol>
                <a:gridCol w="830601">
                  <a:extLst>
                    <a:ext uri="{9D8B030D-6E8A-4147-A177-3AD203B41FA5}">
                      <a16:colId xmlns:a16="http://schemas.microsoft.com/office/drawing/2014/main" val="1866002046"/>
                    </a:ext>
                  </a:extLst>
                </a:gridCol>
              </a:tblGrid>
              <a:tr h="201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Topic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연결중심성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40415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4. </a:t>
                      </a:r>
                      <a:r>
                        <a:rPr lang="ko-KR" altLang="en-US" sz="1000" u="none" strike="noStrike" dirty="0">
                          <a:effectLst/>
                        </a:rPr>
                        <a:t>깨끗한 수질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0.3333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349872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8. </a:t>
                      </a:r>
                      <a:r>
                        <a:rPr lang="ko-KR" altLang="en-US" sz="1000" u="none" strike="noStrike" dirty="0">
                          <a:effectLst/>
                        </a:rPr>
                        <a:t>생물다양성 보전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0.3333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366797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12. </a:t>
                      </a:r>
                      <a:r>
                        <a:rPr lang="ko-KR" altLang="en-US" sz="1000" u="none" strike="noStrike" dirty="0">
                          <a:effectLst/>
                        </a:rPr>
                        <a:t>물 관련 재난관리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0.3333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636137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1. </a:t>
                      </a:r>
                      <a:r>
                        <a:rPr lang="ko-KR" altLang="en-US" sz="1000" u="none" strike="noStrike" dirty="0">
                          <a:effectLst/>
                        </a:rPr>
                        <a:t>해양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해안 복원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0.2777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208630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15. </a:t>
                      </a:r>
                      <a:r>
                        <a:rPr lang="ko-KR" altLang="en-US" sz="1000" u="none" strike="noStrike" dirty="0">
                          <a:effectLst/>
                        </a:rPr>
                        <a:t>수질오염 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0.2777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3943935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7. </a:t>
                      </a:r>
                      <a:r>
                        <a:rPr lang="ko-KR" altLang="en-US" sz="1000" u="none" strike="noStrike" dirty="0">
                          <a:effectLst/>
                        </a:rPr>
                        <a:t>생태계 기반 적용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0.2222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2355469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11. </a:t>
                      </a:r>
                      <a:r>
                        <a:rPr lang="ko-KR" altLang="en-US" sz="1000" u="none" strike="noStrike" dirty="0">
                          <a:effectLst/>
                        </a:rPr>
                        <a:t>토양 탄소 관리</a:t>
                      </a:r>
                      <a:r>
                        <a:rPr lang="en-US" altLang="ko-KR" sz="1000" u="none" strike="noStrike" dirty="0">
                          <a:effectLst/>
                        </a:rPr>
                        <a:t>(*)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0.2222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1007907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13. </a:t>
                      </a:r>
                      <a:r>
                        <a:rPr lang="ko-KR" altLang="en-US" sz="1000" u="none" strike="noStrike" dirty="0">
                          <a:effectLst/>
                        </a:rPr>
                        <a:t>그린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테라피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0.2222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308011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14. </a:t>
                      </a:r>
                      <a:r>
                        <a:rPr lang="ko-KR" altLang="en-US" sz="1000" u="none" strike="noStrike" dirty="0">
                          <a:effectLst/>
                        </a:rPr>
                        <a:t>산림경관복원</a:t>
                      </a:r>
                      <a:r>
                        <a:rPr lang="en-US" altLang="ko-KR" sz="1000" u="none" strike="noStrike" dirty="0">
                          <a:effectLst/>
                        </a:rPr>
                        <a:t>(*)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0.2222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346910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18. </a:t>
                      </a:r>
                      <a:r>
                        <a:rPr lang="ko-KR" altLang="en-US" sz="1000" u="none" strike="noStrike" dirty="0">
                          <a:effectLst/>
                        </a:rPr>
                        <a:t>도시 녹지조성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0.2222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0231947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2. </a:t>
                      </a:r>
                      <a:r>
                        <a:rPr lang="ko-KR" altLang="en-US" sz="1000" u="none" strike="noStrike" dirty="0">
                          <a:effectLst/>
                        </a:rPr>
                        <a:t>산림 탄소 격리</a:t>
                      </a:r>
                      <a:r>
                        <a:rPr lang="en-US" altLang="ko-KR" sz="1000" u="none" strike="noStrike" dirty="0">
                          <a:effectLst/>
                        </a:rPr>
                        <a:t>(*)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0.1666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383886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3. </a:t>
                      </a:r>
                      <a:r>
                        <a:rPr lang="ko-KR" altLang="en-US" sz="1000" u="none" strike="noStrike" dirty="0">
                          <a:effectLst/>
                        </a:rPr>
                        <a:t>도시 생태계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0.1666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9339386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6. </a:t>
                      </a:r>
                      <a:r>
                        <a:rPr lang="ko-KR" altLang="en-US" sz="1000" u="none" strike="noStrike" dirty="0">
                          <a:effectLst/>
                        </a:rPr>
                        <a:t>폐수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0.1666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316347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9. </a:t>
                      </a:r>
                      <a:r>
                        <a:rPr lang="ko-KR" altLang="en-US" sz="1000" u="none" strike="noStrike" dirty="0">
                          <a:effectLst/>
                        </a:rPr>
                        <a:t>지속가능한 농업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0.1111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3389984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10.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물관리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0.1111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397493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17. </a:t>
                      </a:r>
                      <a:r>
                        <a:rPr lang="ko-KR" altLang="en-US" sz="1000" u="none" strike="noStrike" dirty="0">
                          <a:effectLst/>
                        </a:rPr>
                        <a:t>토지 황폐화중립</a:t>
                      </a:r>
                      <a:r>
                        <a:rPr lang="en-US" altLang="ko-KR" sz="1000" u="none" strike="noStrike" dirty="0">
                          <a:effectLst/>
                        </a:rPr>
                        <a:t>(*)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0.1111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18536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5. </a:t>
                      </a:r>
                      <a:r>
                        <a:rPr lang="ko-KR" altLang="en-US" sz="1000" u="none" strike="noStrike" dirty="0">
                          <a:effectLst/>
                        </a:rPr>
                        <a:t>도시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미기후</a:t>
                      </a:r>
                      <a:r>
                        <a:rPr lang="ko-KR" altLang="en-US" sz="1000" u="none" strike="noStrike" dirty="0">
                          <a:effectLst/>
                        </a:rPr>
                        <a:t>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0.0555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77669253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16. </a:t>
                      </a:r>
                      <a:r>
                        <a:rPr lang="ko-KR" altLang="en-US" sz="1000" u="none" strike="noStrike" dirty="0">
                          <a:effectLst/>
                        </a:rPr>
                        <a:t>자연수분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0.0555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2576976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19. </a:t>
                      </a:r>
                      <a:r>
                        <a:rPr lang="ko-KR" altLang="en-US" sz="1000" u="none" strike="noStrike" dirty="0">
                          <a:effectLst/>
                        </a:rPr>
                        <a:t>수자원 시스템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0.0555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78613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76523BA-340C-438A-A1B4-7265182C9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49293"/>
              </p:ext>
            </p:extLst>
          </p:nvPr>
        </p:nvGraphicFramePr>
        <p:xfrm>
          <a:off x="4229102" y="2057400"/>
          <a:ext cx="2324100" cy="4038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37116347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519220051"/>
                    </a:ext>
                  </a:extLst>
                </a:gridCol>
              </a:tblGrid>
              <a:tr h="201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Topic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매개중심성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1991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15. </a:t>
                      </a:r>
                      <a:r>
                        <a:rPr lang="ko-KR" altLang="en-US" sz="1000" u="none" strike="noStrike">
                          <a:effectLst/>
                        </a:rPr>
                        <a:t>수질오염 처리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0.2317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605010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8. </a:t>
                      </a:r>
                      <a:r>
                        <a:rPr lang="ko-KR" altLang="en-US" sz="1000" u="none" strike="noStrike">
                          <a:effectLst/>
                        </a:rPr>
                        <a:t>생물다양성 보전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0.1521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207058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4. </a:t>
                      </a:r>
                      <a:r>
                        <a:rPr lang="ko-KR" altLang="en-US" sz="1000" u="none" strike="noStrike">
                          <a:effectLst/>
                        </a:rPr>
                        <a:t>깨끗한 수질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0.122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577977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12. </a:t>
                      </a:r>
                      <a:r>
                        <a:rPr lang="ko-KR" altLang="en-US" sz="1000" u="none" strike="noStrike">
                          <a:effectLst/>
                        </a:rPr>
                        <a:t>물 관련 재난관리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0.1132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4694218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2. </a:t>
                      </a:r>
                      <a:r>
                        <a:rPr lang="ko-KR" altLang="en-US" sz="1000" u="none" strike="noStrike">
                          <a:effectLst/>
                        </a:rPr>
                        <a:t>산림 탄소 격리</a:t>
                      </a:r>
                      <a:r>
                        <a:rPr lang="en-US" altLang="ko-KR" sz="1000" u="none" strike="noStrike">
                          <a:effectLst/>
                        </a:rPr>
                        <a:t>(*)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0.0987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09774076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17. </a:t>
                      </a:r>
                      <a:r>
                        <a:rPr lang="ko-KR" altLang="en-US" sz="1000" u="none" strike="noStrike">
                          <a:effectLst/>
                        </a:rPr>
                        <a:t>토지 황폐화중립</a:t>
                      </a:r>
                      <a:r>
                        <a:rPr lang="en-US" altLang="ko-KR" sz="1000" u="none" strike="noStrike">
                          <a:effectLst/>
                        </a:rPr>
                        <a:t>(*)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0.0981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1314084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1. </a:t>
                      </a:r>
                      <a:r>
                        <a:rPr lang="ko-KR" altLang="en-US" sz="1000" u="none" strike="noStrike">
                          <a:effectLst/>
                        </a:rPr>
                        <a:t>해양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해안 복원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0.0751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4532984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7. </a:t>
                      </a:r>
                      <a:r>
                        <a:rPr lang="ko-KR" altLang="en-US" sz="1000" u="none" strike="noStrike">
                          <a:effectLst/>
                        </a:rPr>
                        <a:t>생태계 기반 적용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0.0551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010175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14. </a:t>
                      </a:r>
                      <a:r>
                        <a:rPr lang="ko-KR" altLang="en-US" sz="1000" u="none" strike="noStrike">
                          <a:effectLst/>
                        </a:rPr>
                        <a:t>산림경관복원</a:t>
                      </a:r>
                      <a:r>
                        <a:rPr lang="en-US" altLang="ko-KR" sz="1000" u="none" strike="noStrike">
                          <a:effectLst/>
                        </a:rPr>
                        <a:t>(*)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0.0499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035466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13. </a:t>
                      </a:r>
                      <a:r>
                        <a:rPr lang="ko-KR" altLang="en-US" sz="1000" u="none" strike="noStrike">
                          <a:effectLst/>
                        </a:rPr>
                        <a:t>그린 테라피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0.0484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720106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18. </a:t>
                      </a:r>
                      <a:r>
                        <a:rPr lang="ko-KR" altLang="en-US" sz="1000" u="none" strike="noStrike">
                          <a:effectLst/>
                        </a:rPr>
                        <a:t>도시 녹지조성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0.0366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648391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3. </a:t>
                      </a:r>
                      <a:r>
                        <a:rPr lang="ko-KR" altLang="en-US" sz="1000" u="none" strike="noStrike">
                          <a:effectLst/>
                        </a:rPr>
                        <a:t>도시 생태계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0.0294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983814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11. </a:t>
                      </a:r>
                      <a:r>
                        <a:rPr lang="ko-KR" altLang="en-US" sz="1000" u="none" strike="noStrike">
                          <a:effectLst/>
                        </a:rPr>
                        <a:t>토양 탄소 관리</a:t>
                      </a:r>
                      <a:r>
                        <a:rPr lang="en-US" altLang="ko-KR" sz="1000" u="none" strike="noStrike">
                          <a:effectLst/>
                        </a:rPr>
                        <a:t>(*)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0.0202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722173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6. </a:t>
                      </a:r>
                      <a:r>
                        <a:rPr lang="ko-KR" altLang="en-US" sz="1000" u="none" strike="noStrike">
                          <a:effectLst/>
                        </a:rPr>
                        <a:t>폐수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0.0007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848429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5. </a:t>
                      </a:r>
                      <a:r>
                        <a:rPr lang="ko-KR" altLang="en-US" sz="1000" u="none" strike="noStrike">
                          <a:effectLst/>
                        </a:rPr>
                        <a:t>도시 미기후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286761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9. </a:t>
                      </a:r>
                      <a:r>
                        <a:rPr lang="ko-KR" altLang="en-US" sz="1000" u="none" strike="noStrike">
                          <a:effectLst/>
                        </a:rPr>
                        <a:t>지속가능한 농업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087639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10. </a:t>
                      </a:r>
                      <a:r>
                        <a:rPr lang="ko-KR" altLang="en-US" sz="1000" u="none" strike="noStrike">
                          <a:effectLst/>
                        </a:rPr>
                        <a:t>물관리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818510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16. </a:t>
                      </a:r>
                      <a:r>
                        <a:rPr lang="ko-KR" altLang="en-US" sz="1000" u="none" strike="noStrike">
                          <a:effectLst/>
                        </a:rPr>
                        <a:t>자연수분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439107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19. </a:t>
                      </a:r>
                      <a:r>
                        <a:rPr lang="ko-KR" altLang="en-US" sz="1000" u="none" strike="noStrike">
                          <a:effectLst/>
                        </a:rPr>
                        <a:t>수자원 시스템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7280924"/>
                  </a:ext>
                </a:extLst>
              </a:tr>
            </a:tbl>
          </a:graphicData>
        </a:graphic>
      </p:graphicFrame>
      <p:sp>
        <p:nvSpPr>
          <p:cNvPr id="13" name="제목 12">
            <a:extLst>
              <a:ext uri="{FF2B5EF4-FFF2-40B4-BE49-F238E27FC236}">
                <a16:creationId xmlns:a16="http://schemas.microsoft.com/office/drawing/2014/main" id="{C0631200-B0DF-48E3-807A-2FEEE236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6858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토픽모델링 </a:t>
            </a:r>
            <a:r>
              <a:rPr lang="ko-KR" altLang="en-US" dirty="0" err="1"/>
              <a:t>중심성</a:t>
            </a:r>
            <a:r>
              <a:rPr lang="ko-KR" altLang="en-US" dirty="0"/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175104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72484</TotalTime>
  <Words>1450</Words>
  <Application>Microsoft Office PowerPoint</Application>
  <PresentationFormat>화면 슬라이드 쇼(4:3)</PresentationFormat>
  <Paragraphs>613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Wingdings</vt:lpstr>
      <vt:lpstr>Arial</vt:lpstr>
      <vt:lpstr>Calibri</vt:lpstr>
      <vt:lpstr>맑은 고딕</vt:lpstr>
      <vt:lpstr>Office Theme</vt:lpstr>
      <vt:lpstr>NbS 논문 분석 결과 (추가 분석)</vt:lpstr>
      <vt:lpstr>[Remind] 토픽 모델링 결과 </vt:lpstr>
      <vt:lpstr>1. Hot / Cold 분석 결과</vt:lpstr>
      <vt:lpstr>1. Hot / Cold 분석 결과</vt:lpstr>
      <vt:lpstr>1. Hot / Cold 분석 결과</vt:lpstr>
      <vt:lpstr>1. Hot / Cold 분석 결과</vt:lpstr>
      <vt:lpstr>1. Hot / Cold 분석 결과</vt:lpstr>
      <vt:lpstr>PowerPoint 프레젠테이션</vt:lpstr>
      <vt:lpstr>2. 토픽모델링 중심성 분석</vt:lpstr>
      <vt:lpstr>2. 토픽모델링 네트워크 분석 결과</vt:lpstr>
      <vt:lpstr>2. 토픽모델링 네트워크 분석 결과</vt:lpstr>
      <vt:lpstr>3. 토픽모델링 네트워크 분석</vt:lpstr>
      <vt:lpstr>3. 토픽모델링 네트워크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eunjo jang</dc:creator>
  <cp:lastModifiedBy>SM-PC</cp:lastModifiedBy>
  <cp:revision>13959</cp:revision>
  <dcterms:created xsi:type="dcterms:W3CDTF">2006-08-16T00:00:00Z</dcterms:created>
  <dcterms:modified xsi:type="dcterms:W3CDTF">2024-03-18T07:32:26Z</dcterms:modified>
</cp:coreProperties>
</file>